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44" r:id="rId1"/>
  </p:sldMasterIdLst>
  <p:notesMasterIdLst>
    <p:notesMasterId r:id="rId9"/>
  </p:notesMasterIdLst>
  <p:handoutMasterIdLst>
    <p:handoutMasterId r:id="rId10"/>
  </p:handoutMasterIdLst>
  <p:sldIdLst>
    <p:sldId id="258" r:id="rId2"/>
    <p:sldId id="284" r:id="rId3"/>
    <p:sldId id="289" r:id="rId4"/>
    <p:sldId id="300" r:id="rId5"/>
    <p:sldId id="285" r:id="rId6"/>
    <p:sldId id="297" r:id="rId7"/>
    <p:sldId id="296" r:id="rId8"/>
  </p:sldIdLst>
  <p:sldSz cx="9144000" cy="5143500" type="screen16x9"/>
  <p:notesSz cx="6792913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3" autoAdjust="0"/>
    <p:restoredTop sz="94676" autoAdjust="0"/>
  </p:normalViewPr>
  <p:slideViewPr>
    <p:cSldViewPr>
      <p:cViewPr varScale="1">
        <p:scale>
          <a:sx n="95" d="100"/>
          <a:sy n="95" d="100"/>
        </p:scale>
        <p:origin x="300" y="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451977401129943"/>
          <c:y val="1.6183934452125123E-2"/>
          <c:w val="0.76836158192090398"/>
          <c:h val="0.741397013121250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explosion val="29"/>
            <c:extLst>
              <c:ext xmlns:c16="http://schemas.microsoft.com/office/drawing/2014/chart" uri="{C3380CC4-5D6E-409C-BE32-E72D297353CC}">
                <c16:uniqueId val="{00000000-BA85-4BF9-94C5-5643241FA562}"/>
              </c:ext>
            </c:extLst>
          </c:dPt>
          <c:dPt>
            <c:idx val="5"/>
            <c:bubble3D val="0"/>
            <c:explosion val="0"/>
            <c:extLst>
              <c:ext xmlns:c16="http://schemas.microsoft.com/office/drawing/2014/chart" uri="{C3380CC4-5D6E-409C-BE32-E72D297353CC}">
                <c16:uniqueId val="{00000000-BCEA-45FA-9384-674AD3FD03EB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ru-RU" sz="1400" dirty="0">
                        <a:latin typeface="Times New Roman" pitchFamily="18" charset="0"/>
                        <a:cs typeface="Times New Roman" pitchFamily="18" charset="0"/>
                      </a:rPr>
                      <a:t>22,3%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A85-4BF9-94C5-5643241FA562}"/>
                </c:ext>
              </c:extLst>
            </c:dLbl>
            <c:dLbl>
              <c:idx val="1"/>
              <c:layout>
                <c:manualLayout>
                  <c:x val="7.9845633702566848E-3"/>
                  <c:y val="-1.7784385334143754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>
                        <a:latin typeface="Times New Roman" pitchFamily="18" charset="0"/>
                        <a:cs typeface="Times New Roman" pitchFamily="18" charset="0"/>
                      </a:rPr>
                      <a:t>3,</a:t>
                    </a:r>
                    <a:r>
                      <a:rPr lang="ru-RU" sz="1400" dirty="0">
                        <a:latin typeface="Times New Roman" pitchFamily="18" charset="0"/>
                        <a:cs typeface="Times New Roman" pitchFamily="18" charset="0"/>
                      </a:rPr>
                      <a:t>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A85-4BF9-94C5-5643241FA562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ru-RU" sz="1400" dirty="0">
                        <a:latin typeface="Times New Roman" pitchFamily="18" charset="0"/>
                        <a:cs typeface="Times New Roman" pitchFamily="18" charset="0"/>
                      </a:rPr>
                      <a:t>7</a:t>
                    </a:r>
                    <a:r>
                      <a:rPr lang="en-US" sz="1400" dirty="0">
                        <a:latin typeface="Times New Roman" pitchFamily="18" charset="0"/>
                        <a:cs typeface="Times New Roman" pitchFamily="18" charset="0"/>
                      </a:rPr>
                      <a:t>,7</a:t>
                    </a:r>
                    <a:r>
                      <a:rPr lang="ru-RU" sz="1400" dirty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A85-4BF9-94C5-5643241FA562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1400" dirty="0">
                        <a:latin typeface="Times New Roman" pitchFamily="18" charset="0"/>
                        <a:cs typeface="Times New Roman" pitchFamily="18" charset="0"/>
                      </a:rPr>
                      <a:t>2,</a:t>
                    </a:r>
                    <a:r>
                      <a:rPr lang="ru-RU" sz="1400" dirty="0">
                        <a:latin typeface="Times New Roman" pitchFamily="18" charset="0"/>
                        <a:cs typeface="Times New Roman" pitchFamily="18" charset="0"/>
                      </a:rPr>
                      <a:t>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A85-4BF9-94C5-5643241FA562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ru-RU" sz="1400" dirty="0">
                        <a:latin typeface="Times New Roman" pitchFamily="18" charset="0"/>
                        <a:cs typeface="Times New Roman" pitchFamily="18" charset="0"/>
                      </a:rPr>
                      <a:t>12,2%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A85-4BF9-94C5-5643241FA562}"/>
                </c:ext>
              </c:extLst>
            </c:dLbl>
            <c:dLbl>
              <c:idx val="5"/>
              <c:layout>
                <c:manualLayout>
                  <c:x val="0.1533413408069754"/>
                  <c:y val="-7.444017485843403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>
                        <a:latin typeface="Times New Roman" pitchFamily="18" charset="0"/>
                        <a:cs typeface="Times New Roman" pitchFamily="18" charset="0"/>
                      </a:rPr>
                      <a:t>51,5%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CEA-45FA-9384-674AD3FD03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Подоходный налог с физических лиц</c:v>
                </c:pt>
                <c:pt idx="1">
                  <c:v>Земельный налог и налог на недвижимость</c:v>
                </c:pt>
                <c:pt idx="2">
                  <c:v>Налог на добавленную стоимость</c:v>
                </c:pt>
                <c:pt idx="3">
                  <c:v>Единый налог для производителей сельскохозяйственной продукции</c:v>
                </c:pt>
                <c:pt idx="4">
                  <c:v>Прочие налоговые и неналоговые доходы</c:v>
                </c:pt>
                <c:pt idx="5">
                  <c:v>Дотации, субвенции и иные межбюджетные транферты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18.8</c:v>
                </c:pt>
                <c:pt idx="1">
                  <c:v>3.8</c:v>
                </c:pt>
                <c:pt idx="2">
                  <c:v>5.7</c:v>
                </c:pt>
                <c:pt idx="3">
                  <c:v>2.9</c:v>
                </c:pt>
                <c:pt idx="4">
                  <c:v>8</c:v>
                </c:pt>
                <c:pt idx="5">
                  <c:v>60.8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CEA-45FA-9384-674AD3FD03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5816322238133016"/>
          <c:w val="1"/>
          <c:h val="0.24183677761866987"/>
        </c:manualLayout>
      </c:layout>
      <c:overlay val="0"/>
      <c:txPr>
        <a:bodyPr/>
        <a:lstStyle/>
        <a:p>
          <a:pPr>
            <a:defRPr sz="11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672360870145468"/>
          <c:y val="6.8837448634841722E-4"/>
          <c:w val="0.75021486720939556"/>
          <c:h val="0.7494792908657863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6"/>
          <c:dLbls>
            <c:dLbl>
              <c:idx val="0"/>
              <c:layout>
                <c:manualLayout>
                  <c:x val="-7.8423862271453357E-2"/>
                  <c:y val="9.068232325614195E-2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/>
                      <a:t>9,9%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108-4E59-8513-DD87FC41BB16}"/>
                </c:ext>
              </c:extLst>
            </c:dLbl>
            <c:dLbl>
              <c:idx val="1"/>
              <c:layout>
                <c:manualLayout>
                  <c:x val="-6.2115530050269138E-2"/>
                  <c:y val="-1.0059699714620176E-2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/>
                      <a:t>6,9%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108-4E59-8513-DD87FC41BB16}"/>
                </c:ext>
              </c:extLst>
            </c:dLbl>
            <c:dLbl>
              <c:idx val="2"/>
              <c:layout>
                <c:manualLayout>
                  <c:x val="-0.15764802704746653"/>
                  <c:y val="-8.735492158973987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 </a:t>
                    </a:r>
                    <a:r>
                      <a:rPr lang="ru-RU" baseline="0" dirty="0"/>
                      <a:t>23,4%</a:t>
                    </a:r>
                    <a:endParaRPr lang="en-US" baseline="0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108-4E59-8513-DD87FC41BB16}"/>
                </c:ext>
              </c:extLst>
            </c:dLbl>
            <c:dLbl>
              <c:idx val="3"/>
              <c:layout>
                <c:manualLayout>
                  <c:x val="-6.8033497931402648E-2"/>
                  <c:y val="-5.3887610964129468E-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6,8%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108-4E59-8513-DD87FC41BB16}"/>
                </c:ext>
              </c:extLst>
            </c:dLbl>
            <c:dLbl>
              <c:idx val="4"/>
              <c:layout>
                <c:manualLayout>
                  <c:x val="0.16666666666666666"/>
                  <c:y val="-8.9534737227597777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42,1%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640-4E6D-BF56-993E9E020B40}"/>
                </c:ext>
              </c:extLst>
            </c:dLbl>
            <c:dLbl>
              <c:idx val="5"/>
              <c:layout>
                <c:manualLayout>
                  <c:x val="3.4149428355353888E-2"/>
                  <c:y val="2.4859861877847517E-2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/>
                      <a:t>6,7%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108-4E59-8513-DD87FC41BB16}"/>
                </c:ext>
              </c:extLst>
            </c:dLbl>
            <c:dLbl>
              <c:idx val="6"/>
              <c:layout>
                <c:manualLayout>
                  <c:x val="7.1643756394857427E-2"/>
                  <c:y val="8.435853306489164E-3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/>
                      <a:t>4,1%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108-4E59-8513-DD87FC41BB16}"/>
                </c:ext>
              </c:extLst>
            </c:dLbl>
            <c:dLbl>
              <c:idx val="7"/>
              <c:layout>
                <c:manualLayout>
                  <c:x val="0.16859168557320164"/>
                  <c:y val="-1.5350596056138944E-2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/>
                      <a:t>0,1%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487-42F2-942A-964D260A4B09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Общегосударственная деятельность</c:v>
                </c:pt>
                <c:pt idx="1">
                  <c:v>Жилищно-коммунальные услуги и жилищное строительство</c:v>
                </c:pt>
                <c:pt idx="2">
                  <c:v>Здравоохранение</c:v>
                </c:pt>
                <c:pt idx="3">
                  <c:v>Физическая культура, спорт, культура и СМИ</c:v>
                </c:pt>
                <c:pt idx="4">
                  <c:v>Образование</c:v>
                </c:pt>
                <c:pt idx="5">
                  <c:v>Социальная политика</c:v>
                </c:pt>
                <c:pt idx="6">
                  <c:v>Национальная экономика</c:v>
                </c:pt>
                <c:pt idx="7">
                  <c:v>Прочие</c:v>
                </c:pt>
              </c:strCache>
            </c:strRef>
          </c:cat>
          <c:val>
            <c:numRef>
              <c:f>Лист1!$B$2:$B$9</c:f>
              <c:numCache>
                <c:formatCode>#,##0.0</c:formatCode>
                <c:ptCount val="8"/>
                <c:pt idx="0">
                  <c:v>9.9</c:v>
                </c:pt>
                <c:pt idx="1">
                  <c:v>6.9</c:v>
                </c:pt>
                <c:pt idx="2">
                  <c:v>23.4</c:v>
                </c:pt>
                <c:pt idx="3">
                  <c:v>6.8</c:v>
                </c:pt>
                <c:pt idx="4">
                  <c:v>42.1</c:v>
                </c:pt>
                <c:pt idx="5">
                  <c:v>6.7</c:v>
                </c:pt>
                <c:pt idx="6">
                  <c:v>4.0999999999999996</c:v>
                </c:pt>
                <c:pt idx="7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108-4E59-8513-DD87FC41BB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4357082017341991"/>
          <c:w val="1"/>
          <c:h val="0.25642912765084513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0.7425</cdr:x>
      <cdr:y>0</cdr:y>
    </cdr:from>
    <cdr:to>
      <cdr:x>0.81674</cdr:x>
      <cdr:y>0.06606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338132" y="0"/>
          <a:ext cx="333746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</cdr:x>
      <cdr:y>0.67986</cdr:y>
    </cdr:from>
    <cdr:to>
      <cdr:x>0.43364</cdr:x>
      <cdr:y>0.73601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167682"/>
          <a:ext cx="194957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0.72865</cdr:x>
      <cdr:y>0.0001</cdr:y>
    </cdr:from>
    <cdr:to>
      <cdr:x>1</cdr:x>
      <cdr:y>0.06825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275857" y="452"/>
          <a:ext cx="1219943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 %</a:t>
          </a:r>
        </a:p>
      </cdr:txBody>
    </cdr:sp>
  </cdr:relSizeAnchor>
  <cdr:relSizeAnchor xmlns:cdr="http://schemas.openxmlformats.org/drawingml/2006/chartDrawing">
    <cdr:from>
      <cdr:x>0</cdr:x>
      <cdr:y>0.66973</cdr:y>
    </cdr:from>
    <cdr:to>
      <cdr:x>0.43364</cdr:x>
      <cdr:y>0.72766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807"/>
          <a:ext cx="194957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596" cy="496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7745" y="0"/>
            <a:ext cx="2943596" cy="496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B2C10-A823-48D5-A595-3AA99F613FC7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7075"/>
            <a:ext cx="2943596" cy="4962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7745" y="9427075"/>
            <a:ext cx="2943596" cy="4962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838C63-775D-441E-AC36-348475515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68386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596" cy="496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7745" y="0"/>
            <a:ext cx="2943596" cy="496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120DA1-7ABA-48BB-83AB-0DFBDB4DB943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15113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292" y="4714399"/>
            <a:ext cx="5434330" cy="446627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7075"/>
            <a:ext cx="2943596" cy="4962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7745" y="9427075"/>
            <a:ext cx="2943596" cy="4962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399D40-BADF-4B17-B833-149457CB67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7696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8900" y="744538"/>
            <a:ext cx="6615113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437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7678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60082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5034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4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11CB-27E8-400B-A2A3-5F9A57E5E019}" type="datetime1">
              <a:rPr lang="ru-RU" smtClean="0"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296887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C65B0-1072-4E93-9C00-FC7D4D821DC7}" type="datetime1">
              <a:rPr lang="ru-RU" smtClean="0"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817079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F1F0-5418-4344-B520-CBF5221412A6}" type="datetime1">
              <a:rPr lang="ru-RU" smtClean="0"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450951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4CF03-E368-4351-9CBF-40EFC70C6732}" type="datetime1">
              <a:rPr lang="ru-RU" smtClean="0"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370170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075B-B04B-4441-9A89-D82D98E4A946}" type="datetime1">
              <a:rPr lang="ru-RU" smtClean="0"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379767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9741-87AA-41EF-8427-4D18A538D9C2}" type="datetime1">
              <a:rPr lang="ru-RU" smtClean="0"/>
              <a:t>15.05.2020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781818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4D1E6-B831-4991-A385-190022C92E67}" type="datetime1">
              <a:rPr lang="ru-RU" smtClean="0"/>
              <a:t>15.05.2020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614142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BE30-DB56-4260-A5B5-27A7CD95D5BF}" type="datetime1">
              <a:rPr lang="ru-RU" smtClean="0"/>
              <a:t>15.05.2020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061277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E6AF-10B7-4F8F-8260-50DE4EB0B637}" type="datetime1">
              <a:rPr lang="ru-RU" smtClean="0"/>
              <a:t>15.05.2020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189418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3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A36F-15B1-4727-9412-F2E547AA6EF2}" type="datetime1">
              <a:rPr lang="ru-RU" smtClean="0"/>
              <a:t>15.05.2020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194308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6047C-89A0-44C8-8757-5F0643FC4687}" type="datetime1">
              <a:rPr lang="ru-RU" smtClean="0"/>
              <a:t>15.05.2020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125269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E7322-F505-497D-99E9-533EC7866A8A}" type="datetime1">
              <a:rPr lang="ru-RU" smtClean="0"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640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5" r:id="rId1"/>
    <p:sldLayoutId id="2147484346" r:id="rId2"/>
    <p:sldLayoutId id="2147484347" r:id="rId3"/>
    <p:sldLayoutId id="2147484348" r:id="rId4"/>
    <p:sldLayoutId id="2147484349" r:id="rId5"/>
    <p:sldLayoutId id="2147484350" r:id="rId6"/>
    <p:sldLayoutId id="2147484351" r:id="rId7"/>
    <p:sldLayoutId id="2147484352" r:id="rId8"/>
    <p:sldLayoutId id="2147484353" r:id="rId9"/>
    <p:sldLayoutId id="2147484354" r:id="rId10"/>
    <p:sldLayoutId id="2147484355" r:id="rId11"/>
  </p:sldLayoutIdLst>
  <p:transition spd="slow">
    <p:wipe/>
  </p:transition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6573488"/>
              </p:ext>
            </p:extLst>
          </p:nvPr>
        </p:nvGraphicFramePr>
        <p:xfrm>
          <a:off x="107504" y="1059582"/>
          <a:ext cx="8928992" cy="16530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53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БЮЛЛЕТЕНЬ</a:t>
                      </a:r>
                    </a:p>
                    <a:p>
                      <a:pPr algn="ctr" fontAlgn="ctr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 исполнении бюджета</a:t>
                      </a:r>
                      <a:b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Зельвенского района</a:t>
                      </a:r>
                      <a:b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 1 квартал 2020 года</a:t>
                      </a: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277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347070"/>
              </p:ext>
            </p:extLst>
          </p:nvPr>
        </p:nvGraphicFramePr>
        <p:xfrm>
          <a:off x="107504" y="1635648"/>
          <a:ext cx="8928992" cy="933826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33826">
                <a:tc>
                  <a:txBody>
                    <a:bodyPr/>
                    <a:lstStyle/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532424"/>
              </p:ext>
            </p:extLst>
          </p:nvPr>
        </p:nvGraphicFramePr>
        <p:xfrm>
          <a:off x="107504" y="123478"/>
          <a:ext cx="8928992" cy="19578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5786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Структура консолидированного</a:t>
                      </a:r>
                      <a:b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Зельвенского района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788024" y="1283124"/>
            <a:ext cx="1741909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Районный бюджет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507133" y="2427734"/>
            <a:ext cx="2153099" cy="244827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Times New Roman"/>
              </a:rPr>
              <a:t>7 сельских бюджетов:</a:t>
            </a:r>
          </a:p>
          <a:p>
            <a:pPr algn="ctr"/>
            <a:r>
              <a:rPr lang="ru-RU" sz="1500" b="1" dirty="0" err="1">
                <a:solidFill>
                  <a:srgbClr val="000000"/>
                </a:solidFill>
                <a:latin typeface="Times New Roman"/>
              </a:rPr>
              <a:t>Голынковский</a:t>
            </a:r>
            <a:endParaRPr lang="ru-RU" sz="1500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sz="1500" b="1" dirty="0" err="1">
                <a:solidFill>
                  <a:srgbClr val="000000"/>
                </a:solidFill>
                <a:latin typeface="Times New Roman"/>
              </a:rPr>
              <a:t>Деречинский</a:t>
            </a:r>
            <a:endParaRPr lang="ru-RU" sz="1500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sz="1500" b="1" dirty="0" err="1">
                <a:solidFill>
                  <a:srgbClr val="000000"/>
                </a:solidFill>
                <a:latin typeface="Times New Roman"/>
              </a:rPr>
              <a:t>Доброселецкий</a:t>
            </a:r>
            <a:endParaRPr lang="ru-RU" sz="1500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sz="1500" b="1" dirty="0">
                <a:solidFill>
                  <a:srgbClr val="000000"/>
                </a:solidFill>
                <a:latin typeface="Times New Roman"/>
              </a:rPr>
              <a:t>Зельвенский</a:t>
            </a:r>
          </a:p>
          <a:p>
            <a:pPr algn="ctr"/>
            <a:r>
              <a:rPr lang="ru-RU" sz="1500" b="1" dirty="0">
                <a:solidFill>
                  <a:srgbClr val="000000"/>
                </a:solidFill>
                <a:latin typeface="Times New Roman"/>
              </a:rPr>
              <a:t>Каролинский</a:t>
            </a:r>
          </a:p>
          <a:p>
            <a:pPr algn="ctr"/>
            <a:r>
              <a:rPr lang="ru-RU" sz="1500" b="1" dirty="0" err="1">
                <a:solidFill>
                  <a:srgbClr val="000000"/>
                </a:solidFill>
                <a:latin typeface="Times New Roman"/>
              </a:rPr>
              <a:t>Кремяницкий</a:t>
            </a:r>
            <a:endParaRPr lang="ru-RU" sz="1500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sz="1500" b="1" dirty="0" err="1">
                <a:solidFill>
                  <a:srgbClr val="000000"/>
                </a:solidFill>
                <a:latin typeface="Times New Roman"/>
              </a:rPr>
              <a:t>Сынковичский</a:t>
            </a:r>
            <a:endParaRPr lang="ru-RU" sz="1500" b="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07704" y="1279365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Базовый уровень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907704" y="2472415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Первичный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915279350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2165950"/>
              </p:ext>
            </p:extLst>
          </p:nvPr>
        </p:nvGraphicFramePr>
        <p:xfrm>
          <a:off x="107506" y="555526"/>
          <a:ext cx="8496942" cy="4161509"/>
        </p:xfrm>
        <a:graphic>
          <a:graphicData uri="http://schemas.openxmlformats.org/drawingml/2006/table">
            <a:tbl>
              <a:tblPr/>
              <a:tblGrid>
                <a:gridCol w="15841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5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3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64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76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955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05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221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4983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7333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076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31519">
                <a:tc gridSpan="14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 БЮДЖЕТА</a:t>
                      </a:r>
                    </a:p>
                  </a:txBody>
                  <a:tcPr marL="7717" marR="7717" marT="7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</a:p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86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 (-); ПРОФИЦИТ (+)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63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Консолидирован-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ный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бюджет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28648,1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5778,1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30948,1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6890,6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-2300,0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-1112,5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Районный бюджет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27940,5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5591,1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30240,5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6675,1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-2300,0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-1083,4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73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Сельские бюджеты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707,6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186,4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707,6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215,5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-29,1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Голынковский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Деречинский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57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Доброселецкий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Зельвенский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Каролинский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Кремяницкий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158,7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158,7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Сынковичский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432352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3518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доходов местных бюджетов.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1041154"/>
              </p:ext>
            </p:extLst>
          </p:nvPr>
        </p:nvGraphicFramePr>
        <p:xfrm>
          <a:off x="0" y="484188"/>
          <a:ext cx="4495800" cy="465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Объект 2">
            <a:extLst>
              <a:ext uri="{FF2B5EF4-FFF2-40B4-BE49-F238E27FC236}">
                <a16:creationId xmlns:a16="http://schemas.microsoft.com/office/drawing/2014/main" id="{A72E7EDE-424B-4312-8774-3DEF590A327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1600" dirty="0"/>
              <a:t>Подоходного налога с физических лиц поступило 1288,9 тыс. рублей.</a:t>
            </a:r>
          </a:p>
          <a:p>
            <a:r>
              <a:rPr lang="ru-RU" sz="1600" dirty="0"/>
              <a:t>Налога на добавленную стоимость – 445,2 тыс. рублей</a:t>
            </a:r>
          </a:p>
          <a:p>
            <a:r>
              <a:rPr lang="ru-RU" sz="1600" dirty="0"/>
              <a:t>Налогов на собственность -205,2 тыс. рублей</a:t>
            </a:r>
          </a:p>
          <a:p>
            <a:r>
              <a:rPr lang="ru-RU" sz="1600" dirty="0"/>
              <a:t>Единого налога с производителей сельскохозяйственной продукции – 155,4 тыс. рублей</a:t>
            </a:r>
          </a:p>
          <a:p>
            <a:r>
              <a:rPr lang="ru-RU" sz="1600" dirty="0"/>
              <a:t>Безвозмездные поступления составили 2974,8 тыс. рублей </a:t>
            </a:r>
          </a:p>
        </p:txBody>
      </p:sp>
    </p:spTree>
    <p:extLst>
      <p:ext uri="{BB962C8B-B14F-4D97-AF65-F5344CB8AC3E}">
        <p14:creationId xmlns:p14="http://schemas.microsoft.com/office/powerpoint/2010/main" val="2638926391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226031"/>
              </p:ext>
            </p:extLst>
          </p:nvPr>
        </p:nvGraphicFramePr>
        <p:xfrm>
          <a:off x="107504" y="23725"/>
          <a:ext cx="8928989" cy="4983351"/>
        </p:xfrm>
        <a:graphic>
          <a:graphicData uri="http://schemas.openxmlformats.org/drawingml/2006/table">
            <a:tbl>
              <a:tblPr/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84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88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50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166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2042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95872">
                  <a:extLst>
                    <a:ext uri="{9D8B030D-6E8A-4147-A177-3AD203B41FA5}">
                      <a16:colId xmlns:a16="http://schemas.microsoft.com/office/drawing/2014/main" val="3963862877"/>
                    </a:ext>
                  </a:extLst>
                </a:gridCol>
                <a:gridCol w="16822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48069">
                  <a:extLst>
                    <a:ext uri="{9D8B030D-6E8A-4147-A177-3AD203B41FA5}">
                      <a16:colId xmlns:a16="http://schemas.microsoft.com/office/drawing/2014/main" val="3487850430"/>
                    </a:ext>
                  </a:extLst>
                </a:gridCol>
              </a:tblGrid>
              <a:tr h="294216"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Динамика поступлений доходов местных бюджетов.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74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бюджета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Налоговые</a:t>
                      </a:r>
                    </a:p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 неналоговые</a:t>
                      </a:r>
                    </a:p>
                    <a:p>
                      <a:pPr algn="ctr" fontAlgn="ctr"/>
                      <a:r>
                        <a:rPr lang="ru-RU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</a:t>
                      </a:r>
                    </a:p>
                    <a:p>
                      <a:pPr algn="ctr" fontAlgn="ctr"/>
                      <a:r>
                        <a:rPr lang="ru-RU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(сумма и процент от доходов)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Безвозмездные поступления (дотации, субвенции, иные межбюджетные трансферты)</a:t>
                      </a:r>
                    </a:p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(сумма и процент от</a:t>
                      </a:r>
                      <a:r>
                        <a:rPr lang="ru-RU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доходов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доходов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квартал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201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квартал 2020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квартал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201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квартал 2020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квартал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201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2019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квартал 2020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Консолидирован-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ный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2425,0 (48,3%)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2803,3</a:t>
                      </a:r>
                    </a:p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(48,5%)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115,6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2600,3 </a:t>
                      </a: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(51,7%)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2974,8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(51,5%)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114,4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5025,3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23769,9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5778,1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115,0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Районный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2353,1 (48,2%)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2718,9</a:t>
                      </a:r>
                    </a:p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(48,6%)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115,5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2524,9</a:t>
                      </a: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 (51,8%)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2872,8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(51,4%)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113,8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4878,0</a:t>
                      </a:r>
                    </a:p>
                    <a:p>
                      <a:pPr algn="ct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23112,0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5591,7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114,6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40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Сельские бюджеты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71,9 (48,8%)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200" b="0" dirty="0">
                          <a:latin typeface="Times New Roman" pitchFamily="18" charset="0"/>
                          <a:cs typeface="Times New Roman" pitchFamily="18" charset="0"/>
                        </a:rPr>
                        <a:t>84,4 (45,3%)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117,4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75,4 (51,2%)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102,0 (54,7%)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135,3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147,3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657,9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186,4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126,5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Голынковский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10,6 (55,8%)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200" b="0" dirty="0">
                          <a:latin typeface="Times New Roman" pitchFamily="18" charset="0"/>
                          <a:cs typeface="Times New Roman" pitchFamily="18" charset="0"/>
                        </a:rPr>
                        <a:t>12,7 (46,2%)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119,8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8,4 (44,2%)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14,8 (53,8%)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176,2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19,0</a:t>
                      </a:r>
                    </a:p>
                    <a:p>
                      <a:pPr algn="ctr" rtl="0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144,7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1386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Деречинский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10,4 (43,5%)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200" b="0" dirty="0">
                          <a:latin typeface="Times New Roman" pitchFamily="18" charset="0"/>
                          <a:cs typeface="Times New Roman" pitchFamily="18" charset="0"/>
                        </a:rPr>
                        <a:t>12,1 (56,8%)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116,3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13,5 (56,5%)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9,2 (43,2%)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68,1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89,1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Доброселецкий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10,2 (49,5%)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200" b="0" dirty="0">
                          <a:latin typeface="Times New Roman" pitchFamily="18" charset="0"/>
                          <a:cs typeface="Times New Roman" pitchFamily="18" charset="0"/>
                        </a:rPr>
                        <a:t>12,2 (56,0%)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119,6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10,4 (50,5%)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9,6 (44,0%)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92,3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105,8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1666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Зельвенский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9,2 (52,0%)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200" b="0" dirty="0">
                          <a:latin typeface="Times New Roman" pitchFamily="18" charset="0"/>
                          <a:cs typeface="Times New Roman" pitchFamily="18" charset="0"/>
                        </a:rPr>
                        <a:t>10,6 (47,3%)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115,2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8,5 (48,0%)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11,8 (52,7%)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138,8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126,6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Каролинский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10,5 (48,6%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200" b="0" dirty="0">
                          <a:latin typeface="Times New Roman" pitchFamily="18" charset="0"/>
                          <a:cs typeface="Times New Roman" pitchFamily="18" charset="0"/>
                        </a:rPr>
                        <a:t>12,7 (64,1%)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121,0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11,1 (51,4%)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7,1 (35,9%)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64,0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91,7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8052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Кремяницкиий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12,2 (39,4%)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200" b="0" dirty="0">
                          <a:latin typeface="Times New Roman" pitchFamily="18" charset="0"/>
                          <a:cs typeface="Times New Roman" pitchFamily="18" charset="0"/>
                        </a:rPr>
                        <a:t>12,9 (22,6%)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105,7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18,8 (60,6%)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44,3 (77,4%)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235,6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184,5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Сынковичский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8,8 (65,2%)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200" b="0" dirty="0">
                          <a:latin typeface="Times New Roman" pitchFamily="18" charset="0"/>
                          <a:cs typeface="Times New Roman" pitchFamily="18" charset="0"/>
                        </a:rPr>
                        <a:t>11,2 (68,3%)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127,3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4,7 (34,8%)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5,2 (31,7%)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110,6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121,5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78982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расходов консолидированного бюджета</a:t>
            </a:r>
            <a:b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по функциональной классификации расходов бюджета.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1733688"/>
              </p:ext>
            </p:extLst>
          </p:nvPr>
        </p:nvGraphicFramePr>
        <p:xfrm>
          <a:off x="0" y="627063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Объект 2">
            <a:extLst>
              <a:ext uri="{FF2B5EF4-FFF2-40B4-BE49-F238E27FC236}">
                <a16:creationId xmlns:a16="http://schemas.microsoft.com/office/drawing/2014/main" id="{69C8BF06-4E44-4CE3-918D-BB3BD92A24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2" y="1203597"/>
            <a:ext cx="4038598" cy="3391025"/>
          </a:xfrm>
        </p:spPr>
        <p:txBody>
          <a:bodyPr>
            <a:normAutofit fontScale="92500"/>
          </a:bodyPr>
          <a:lstStyle/>
          <a:p>
            <a:r>
              <a:rPr lang="ru-RU" sz="1600" dirty="0"/>
              <a:t>На общегосударственную деятельность направлено 679,1 тыс. рублей</a:t>
            </a:r>
          </a:p>
          <a:p>
            <a:r>
              <a:rPr lang="ru-RU" sz="1600" dirty="0"/>
              <a:t>На жилищно-коммунальное хозяйство  - 475,5 тыс. рублей.</a:t>
            </a:r>
          </a:p>
          <a:p>
            <a:r>
              <a:rPr lang="ru-RU" sz="1600" dirty="0"/>
              <a:t>На образование  - 2903,4 тыс. рублей</a:t>
            </a:r>
          </a:p>
          <a:p>
            <a:r>
              <a:rPr lang="ru-RU" sz="1600" dirty="0"/>
              <a:t>На здравоохранение – 1614,9 тыс. рублей</a:t>
            </a:r>
          </a:p>
          <a:p>
            <a:r>
              <a:rPr lang="ru-RU" sz="1600" dirty="0"/>
              <a:t>На социальную политику – 463,6 тыс. рублей</a:t>
            </a:r>
          </a:p>
          <a:p>
            <a:r>
              <a:rPr lang="ru-RU" sz="1600" dirty="0"/>
              <a:t>На национальную экономику – 281,0 тыс. рублей</a:t>
            </a:r>
          </a:p>
          <a:p>
            <a:r>
              <a:rPr lang="ru-RU" sz="1600" dirty="0"/>
              <a:t>На физическую культуру, спорт, культуру и средства массовой информации – 465,8 тыс. рублей</a:t>
            </a:r>
          </a:p>
        </p:txBody>
      </p:sp>
    </p:spTree>
    <p:extLst>
      <p:ext uri="{BB962C8B-B14F-4D97-AF65-F5344CB8AC3E}">
        <p14:creationId xmlns:p14="http://schemas.microsoft.com/office/powerpoint/2010/main" val="1862360282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2178197"/>
              </p:ext>
            </p:extLst>
          </p:nvPr>
        </p:nvGraphicFramePr>
        <p:xfrm>
          <a:off x="107504" y="51470"/>
          <a:ext cx="8928989" cy="4906997"/>
        </p:xfrm>
        <a:graphic>
          <a:graphicData uri="http://schemas.openxmlformats.org/drawingml/2006/table">
            <a:tbl>
              <a:tblPr/>
              <a:tblGrid>
                <a:gridCol w="1728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06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34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10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50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166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6443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5185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4023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7606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94216"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Динамика расходов местных бюджетов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48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бюджета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Первоочередные расходы (заработная плата, лекарственные средства, продукты питания,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коммунальные услуги  и другие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  <a:p>
                      <a:pPr algn="just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(сумма и процент от расходов)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расходы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(транспорт, связь, ремонт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оборудования и зданий, уличное освещение, приобретение оборудования и другие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  <a:p>
                      <a:pPr algn="just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(сумма и</a:t>
                      </a:r>
                      <a:r>
                        <a:rPr lang="ru-RU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процент от расходов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расходов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7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квартал 2019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квартал 2020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квартал 2019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квартал 2020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квартал 2019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квартал 2020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527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Консолидированный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5715,6 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(91,9%)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6230,3 (90,4%)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109,0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506,9 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(8,1%)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660,3 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(9,6%)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130,3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6222,5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6890,6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110,7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Районный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5598,9 (92,6%)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6096,9 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(91,3%)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108,9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446,5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(7,4%)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578,2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(8,7%)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129,5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6045,4</a:t>
                      </a:r>
                    </a:p>
                    <a:p>
                      <a:pPr algn="ctr" rtl="0" fontAlgn="t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6675,1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Сельские бюджеты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116,7 (65,9%)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133,4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(61,9%)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114,3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60,4 (34,1%)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82,1 (38,1%)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135,9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177,1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215,5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121,7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Голынковский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13,2 (61,4%)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24,4 (81,1%)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184,8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8,3 (38,6%)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5,7 (18,9%)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68,7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Деречинский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17,0 (63,7%)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15,3 (63,5%)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9,7 (36,3%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8,8 (36,5%)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90,7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90,3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Доброселецкий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19,5 (73,0%)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23,1 (81,3%)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118,5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7,2 (27,0%)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5,3 (18,7%)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73,6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Зельвенский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15,3 (64,3%)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16,4 (58,8%)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107,2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8,5 (35,7%)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11,5 (41,2%)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135,3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117,2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393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Каролинский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17,1 (62,0%)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16,8 (64,4%)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98,2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10,5 (38,3%)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9,3 (35,6%)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88,6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94,6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Кремяницкий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20,5 (61,2%)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20,4 (34,3%)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99,5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13,0 (38,0%)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39,0 (65,7)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177,3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Сынковичский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14,1 (81,5%)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17,0 (87,2%)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120,6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3,2 (18,5%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2,5 (12,8%)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78,1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17,3 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112,7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5708797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8463</TotalTime>
  <Words>928</Words>
  <Application>Microsoft Office PowerPoint</Application>
  <PresentationFormat>Экран (16:9)</PresentationFormat>
  <Paragraphs>402</Paragraphs>
  <Slides>7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Структура доходов местных бюджетов.</vt:lpstr>
      <vt:lpstr>Презентация PowerPoint</vt:lpstr>
      <vt:lpstr>Структура расходов консолидированного бюджета по функциональной классификации расходов бюджета.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Давыдик Александр</dc:creator>
  <cp:lastModifiedBy>Мыцко Валентина Александровна</cp:lastModifiedBy>
  <cp:revision>564</cp:revision>
  <cp:lastPrinted>2020-02-18T13:53:37Z</cp:lastPrinted>
  <dcterms:created xsi:type="dcterms:W3CDTF">2013-10-16T05:53:51Z</dcterms:created>
  <dcterms:modified xsi:type="dcterms:W3CDTF">2020-05-15T05:11:02Z</dcterms:modified>
</cp:coreProperties>
</file>