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14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2"/>
          <c:y val="2.5553128873962508E-3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9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22,7%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-4.9001290092986018E-4"/>
                  <c:y val="6.747133482368212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layout>
                <c:manualLayout>
                  <c:x val="-7.9003180746474486E-2"/>
                  <c:y val="-6.981481386093053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6,5%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layout>
                <c:manualLayout>
                  <c:x val="-1.0836558565772501E-2"/>
                  <c:y val="-6.379890421590145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40677966101695"/>
                      <c:h val="9.59454958156912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layout>
                <c:manualLayout>
                  <c:x val="-6.9168223675430407E-2"/>
                  <c:y val="-8.200245014714618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8,9%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56,3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22.2</c:v>
                </c:pt>
                <c:pt idx="1">
                  <c:v>3.3</c:v>
                </c:pt>
                <c:pt idx="2">
                  <c:v>6.7</c:v>
                </c:pt>
                <c:pt idx="3">
                  <c:v>2.8</c:v>
                </c:pt>
                <c:pt idx="4">
                  <c:v>9.3000000000000007</c:v>
                </c:pt>
                <c:pt idx="5">
                  <c:v>55.7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11,2%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0.10731327016326349"/>
                  <c:y val="2.36837135113364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7,2%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26,6%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2.0010899061346198E-2"/>
                  <c:y val="-0.120678756285098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39,9%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7.6522309711286096E-2"/>
                  <c:y val="7.26630306146194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5.7519462609546636E-2"/>
                  <c:y val="3.374341322595665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3,5%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859168557320164"/>
                  <c:y val="-1.535059605613894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11.3</c:v>
                </c:pt>
                <c:pt idx="1">
                  <c:v>6.1</c:v>
                </c:pt>
                <c:pt idx="2">
                  <c:v>29.5</c:v>
                </c:pt>
                <c:pt idx="3">
                  <c:v>5.6</c:v>
                </c:pt>
                <c:pt idx="4">
                  <c:v>38.1</c:v>
                </c:pt>
                <c:pt idx="5">
                  <c:v>6.1</c:v>
                </c:pt>
                <c:pt idx="6">
                  <c:v>2.9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0.81674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33374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28.07.2021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28.07.2021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902510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полугодие 2021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058690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30722,8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15079,9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30722,8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16290,8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-1210,9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29943,4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14730,5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29943,4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15909,1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-1178,6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5231356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Подоходного налога с физических лиц поступило 3421,0 тыс. рублей.</a:t>
            </a:r>
          </a:p>
          <a:p>
            <a:r>
              <a:rPr lang="ru-RU" sz="1600" dirty="0"/>
              <a:t>Налога на добавленную стоимость – 979,1 тыс. рублей</a:t>
            </a:r>
          </a:p>
          <a:p>
            <a:r>
              <a:rPr lang="ru-RU" sz="1600" dirty="0"/>
              <a:t>Налогов на собственность – 437,6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407,1 тыс. рублей</a:t>
            </a:r>
          </a:p>
          <a:p>
            <a:r>
              <a:rPr lang="ru-RU" sz="1600" dirty="0"/>
              <a:t>Безвозмездные поступления составили 8489,7 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61407"/>
              </p:ext>
            </p:extLst>
          </p:nvPr>
        </p:nvGraphicFramePr>
        <p:xfrm>
          <a:off x="107504" y="23725"/>
          <a:ext cx="8948400" cy="4663321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1полугодие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5771,7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(44,0%)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6590,2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7341,4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8489,7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13113,1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15079,9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5587,1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(43,8%)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6372,6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7171,5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8357,9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12758,6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14730,5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184,6 (52,1%)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217,6 (62,3%)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169,9 (47,9%)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131,8 (37,7%)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26,8 (64,4%)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 (79,0%)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 (35,6%)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 (21,0%)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26,6 (63,3%)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 (68,7%)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 (36,7%)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 (31,3%)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26,7 (63,6%)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 (72,5%)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 (36,4%)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 (27,5%)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23,3 (54,1%)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 (70,4%)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19,8 (45,9%)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11,7 (29,6%)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28,5 (54,5%)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 (66,5%)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115,1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23,8 (45,5%)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16,5 (33,5%)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0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29,4 (29,6%)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35,1 (60,8%)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69,9 (70,4%)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22,6 (39,2%)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23,3 (68,1%)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 (36,7%)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10,9 (31,9%)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46,1 (63,3%)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1046996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/>
          </a:bodyPr>
          <a:lstStyle/>
          <a:p>
            <a:r>
              <a:rPr lang="ru-RU" sz="1600" dirty="0"/>
              <a:t>На общегосударственную деятельность направлено 1823,7 тыс. рублей</a:t>
            </a:r>
          </a:p>
          <a:p>
            <a:r>
              <a:rPr lang="ru-RU" sz="1600" dirty="0"/>
              <a:t>На жилищно-коммунальное хозяйство  - 1169,6 тыс. рублей.</a:t>
            </a:r>
          </a:p>
          <a:p>
            <a:r>
              <a:rPr lang="ru-RU" sz="1600" dirty="0"/>
              <a:t>На образование  - 6500,5 тыс. рублей</a:t>
            </a:r>
          </a:p>
          <a:p>
            <a:r>
              <a:rPr lang="ru-RU" sz="1600" dirty="0"/>
              <a:t>На здравоохранение – 4336,8 тыс. рублей</a:t>
            </a:r>
          </a:p>
          <a:p>
            <a:r>
              <a:rPr lang="ru-RU" sz="1600" dirty="0"/>
              <a:t>На социальную политику – 1011,9 тыс. рублей</a:t>
            </a:r>
          </a:p>
          <a:p>
            <a:r>
              <a:rPr lang="ru-RU" sz="1600" dirty="0"/>
              <a:t>На национальную экономику – 572,2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842,2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09711"/>
              </p:ext>
            </p:extLst>
          </p:nvPr>
        </p:nvGraphicFramePr>
        <p:xfrm>
          <a:off x="107504" y="51470"/>
          <a:ext cx="8928992" cy="5033792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3109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12787,6 (85,7%)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14659,3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(90,0%)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2136,9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1631,5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(10,0%)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14924,5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16290,8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12547,6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(86,3%)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14420,0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1991,2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(13,7%)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1489,1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14538,8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15909,1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(62,2%)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239,3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(62,7%)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145,7 (37,8%)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142,4 (37,3%)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32,9 (74,8%)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30,6 (71,0%)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 (25,2%)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 (29,0%)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29,7 (66,0%)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33,2 (68,9%)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 (34,0%)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 (31,1%)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37,2 (76,5%)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36,2 (70,8%)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 (23,5%)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 (29,2%)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32,4 (65,9%)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31,3 (69,1%)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 (34,1%)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 (30,9%)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33,5 (56,6%)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34,3 (60,8%)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25,7 (43,4%)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22,1 (39,2%)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95,3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43,9 (43,3%)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 (65,6%)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57,5 (56,7%)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 (34,4%)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30,4 (79,4%)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33,7 (44,0%)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7,9 (20,6%)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 (56,0%)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9542</TotalTime>
  <Words>928</Words>
  <Application>Microsoft Office PowerPoint</Application>
  <PresentationFormat>Экран (16:9)</PresentationFormat>
  <Paragraphs>412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631</cp:revision>
  <cp:lastPrinted>2021-04-13T12:39:27Z</cp:lastPrinted>
  <dcterms:created xsi:type="dcterms:W3CDTF">2013-10-16T05:53:51Z</dcterms:created>
  <dcterms:modified xsi:type="dcterms:W3CDTF">2021-07-28T13:22:00Z</dcterms:modified>
</cp:coreProperties>
</file>