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38" d="100"/>
          <a:sy n="138" d="100"/>
        </p:scale>
        <p:origin x="132" y="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29942"/>
          <c:y val="2.5553128873962508E-3"/>
          <c:w val="0.76836158192090398"/>
          <c:h val="0.74139701312125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21,0%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7.6761199341607828E-2"/>
                  <c:y val="-4.1557637694148832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7.9003180746474486E-2"/>
                  <c:y val="-6.981481386093053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6.3096445571422216E-2"/>
                  <c:y val="-6.379890421590145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8,0%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21</c:v>
                </c:pt>
                <c:pt idx="1">
                  <c:v>3.4</c:v>
                </c:pt>
                <c:pt idx="2">
                  <c:v>5.9</c:v>
                </c:pt>
                <c:pt idx="3">
                  <c:v>3.1</c:v>
                </c:pt>
                <c:pt idx="4">
                  <c:v>8</c:v>
                </c:pt>
                <c:pt idx="5">
                  <c:v>58.6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468"/>
          <c:y val="6.8837448634841722E-4"/>
          <c:w val="0.75021486720939556"/>
          <c:h val="0.749479290865786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6.2115530050269138E-2"/>
                  <c:y val="-1.005969971462017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25,6%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6.8033497931402648E-2"/>
                  <c:y val="-5.38876109641294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42,4%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3.4149428355353888E-2"/>
                  <c:y val="2.485986187784751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7.1643756394857427E-2"/>
                  <c:y val="8.435853306489164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4,4%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859168557320164"/>
                  <c:y val="-1.535059605613894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9.6999999999999993</c:v>
                </c:pt>
                <c:pt idx="1">
                  <c:v>6</c:v>
                </c:pt>
                <c:pt idx="2">
                  <c:v>25.3</c:v>
                </c:pt>
                <c:pt idx="3">
                  <c:v>5.5</c:v>
                </c:pt>
                <c:pt idx="4">
                  <c:v>42.9</c:v>
                </c:pt>
                <c:pt idx="5">
                  <c:v>6.3</c:v>
                </c:pt>
                <c:pt idx="6">
                  <c:v>4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0.81674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33374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51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14399"/>
            <a:ext cx="543433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5"/>
            <a:ext cx="2943596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26.02.2021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26.02.2021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26.02.2021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26.02.2021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655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2020 год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69889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31652,0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31242,3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-1598,3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28573,5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28914,5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30923,5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30515,1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-2350,0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-1600,6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0981204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Подоходного налога с физических лиц поступило 6227,4 тыс. рублей.</a:t>
            </a:r>
          </a:p>
          <a:p>
            <a:r>
              <a:rPr lang="ru-RU" sz="1600" dirty="0"/>
              <a:t>Налога на добавленную стоимость – 1746,3 тыс. рублей</a:t>
            </a:r>
          </a:p>
          <a:p>
            <a:r>
              <a:rPr lang="ru-RU" sz="1600" dirty="0"/>
              <a:t>Налогов на собственность – 1022,4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929,3 тыс. рублей</a:t>
            </a:r>
          </a:p>
          <a:p>
            <a:r>
              <a:rPr lang="ru-RU" sz="1600" dirty="0"/>
              <a:t>Безвозмездные поступления составили 17368,6 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771777"/>
              </p:ext>
            </p:extLst>
          </p:nvPr>
        </p:nvGraphicFramePr>
        <p:xfrm>
          <a:off x="107504" y="23725"/>
          <a:ext cx="8948400" cy="4632841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11256,7 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(39,1 %)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12275,4 (41,4%)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17423,2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 (60,9%)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17368,6 (58,6%)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28679,9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10854,3 (38,8%)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11822,0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17123,2 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(61,2%)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17092,5 (59,1%)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27977,5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28914,5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402,4 (57,3%)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453,4 (62,2%)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300,0 (42,7%)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276,1 (37,8%)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702,4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55,8 (55,6%)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 (78,7%)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44,6 (44,4%)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16,9 (21,3%)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56,9 (57,2%)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 (68,9%)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42,5 (42,8%)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 (31,1%)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54,3 (54,7%)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 (66,1%)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45,0 (45,3%)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31,8 (33,9%)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61,0 (63,5%)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 (67,1%)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35,1 (36,5%)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33,6 (32,9%)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62,0 (57,4%)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 (62,9%)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46,1 (42,6%)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42,2 (37,1%)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5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65,3 (53,4%)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 (43,3%)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56,9 (46,6%)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95,1 (56,7%)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122,2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47,2 (61,4%)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 (65,6%)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29,7 (38,6%)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28,0 (34,4%)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7668610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/>
          </a:bodyPr>
          <a:lstStyle/>
          <a:p>
            <a:r>
              <a:rPr lang="ru-RU" sz="1600" dirty="0"/>
              <a:t>На общегосударственную деятельность направлено 3162,0 тыс. рублей</a:t>
            </a:r>
          </a:p>
          <a:p>
            <a:r>
              <a:rPr lang="ru-RU" sz="1600" dirty="0"/>
              <a:t>На жилищно-коммунальное хозяйство  - 1950,0 тыс. рублей.</a:t>
            </a:r>
          </a:p>
          <a:p>
            <a:r>
              <a:rPr lang="ru-RU" sz="1600" dirty="0"/>
              <a:t>На образование  - 13239,6 тыс. рублей</a:t>
            </a:r>
          </a:p>
          <a:p>
            <a:r>
              <a:rPr lang="ru-RU" sz="1600" dirty="0"/>
              <a:t>На здравоохранение – 7987,0 тыс. рублей</a:t>
            </a:r>
          </a:p>
          <a:p>
            <a:r>
              <a:rPr lang="ru-RU" sz="1600" dirty="0"/>
              <a:t>На социальную политику – 1913,8 тыс. рублей</a:t>
            </a:r>
          </a:p>
          <a:p>
            <a:r>
              <a:rPr lang="ru-RU" sz="1600" dirty="0"/>
              <a:t>На национальную экономику – 1365,4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1559,1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65850"/>
              </p:ext>
            </p:extLst>
          </p:nvPr>
        </p:nvGraphicFramePr>
        <p:xfrm>
          <a:off x="107504" y="51470"/>
          <a:ext cx="8928992" cy="4850912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2019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22410,9 (82,4%)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24817,8 (79,4%)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4802,6 (17,6%)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6424,5 (20,6%)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27213,5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31242,3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21981,9 (82,9%)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24378,3 (79,9%)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4530,6 (17,1%)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6136,8 (20,1%)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26512,4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30515,1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429,1 (61,2%)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439,5 (60,4%)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272,0 (38,8%)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287,7 (39,6%)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61,1 (61,9%)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50,8 (64,1%)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39,2 (38,1%)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28,4 (35,9%)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 (57,7%)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58,7 (64,3%)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 (42,3%)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32,6 (35,7%)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63,0 (63,8%)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65,5 (70,0%)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 (36,2%)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 (30,0%)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59,4 (61,9%)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62,6 (61,4%)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 (38,1%)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39,4 (38,6%)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61,5 (56,9%)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65,3 (57,6%)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46,5 (43,1%)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48,0 (42,4%)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71,7 (58,8%)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76,6 (46,0%)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50,3 (41,2%)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90,1 (54,0%)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55,1 (71,7%)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 (74,0%)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21,8 (28,3%)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 (26,0%)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8999</TotalTime>
  <Words>913</Words>
  <Application>Microsoft Office PowerPoint</Application>
  <PresentationFormat>Экран (16:9)</PresentationFormat>
  <Paragraphs>402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600</cp:revision>
  <cp:lastPrinted>2020-10-29T08:54:44Z</cp:lastPrinted>
  <dcterms:created xsi:type="dcterms:W3CDTF">2013-10-16T05:53:51Z</dcterms:created>
  <dcterms:modified xsi:type="dcterms:W3CDTF">2021-02-26T12:04:13Z</dcterms:modified>
</cp:coreProperties>
</file>