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6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83333333333333337"/>
          <c:h val="0.804088672319003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21,6%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3.2975777392232744E-2"/>
                  <c:y val="4.021409169422431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09604519774011"/>
                      <c:h val="5.2061334377264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0.1270255571867076"/>
                  <c:y val="-6.981470654894970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6,3%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22033898305073E-2"/>
                      <c:h val="9.0494047189799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0.16902864896125283"/>
                  <c:y val="-9.9233427596177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0.13837715200854131"/>
                  <c:y val="-9.835668871284006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6949152542372"/>
                      <c:h val="8.47700261326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57,3%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21.6</c:v>
                </c:pt>
                <c:pt idx="1">
                  <c:v>2.6</c:v>
                </c:pt>
                <c:pt idx="2">
                  <c:v>6.3</c:v>
                </c:pt>
                <c:pt idx="3">
                  <c:v>3.8</c:v>
                </c:pt>
                <c:pt idx="4">
                  <c:v>8.1999999999999993</c:v>
                </c:pt>
                <c:pt idx="5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4790248676543"/>
          <c:y val="0"/>
          <c:w val="0.83213577116419768"/>
          <c:h val="0.831025872828515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8,8%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36,1%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294207927398904"/>
                  <c:y val="-1.25386449539758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0,1%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12.5</c:v>
                </c:pt>
                <c:pt idx="1">
                  <c:v>8.8000000000000007</c:v>
                </c:pt>
                <c:pt idx="2">
                  <c:v>25.6</c:v>
                </c:pt>
                <c:pt idx="3">
                  <c:v>6.4</c:v>
                </c:pt>
                <c:pt idx="4">
                  <c:v>36.1</c:v>
                </c:pt>
                <c:pt idx="5">
                  <c:v>7.4</c:v>
                </c:pt>
                <c:pt idx="6">
                  <c:v>3.1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024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98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6323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229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6647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00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5523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523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476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7500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0882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0132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933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744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2156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0016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  <p:sldLayoutId id="2147484902" r:id="rId16"/>
  </p:sldLayoutIdLst>
  <p:transition spd="slow">
    <p:wipe/>
  </p:transition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1283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 1 квартал 2023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94656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43883,3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9926,5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43883,3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9574,5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+352,0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42889,8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42889,8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+394,8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044432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032" y="843558"/>
            <a:ext cx="3138026" cy="2910580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/>
              <a:t>Подоходного налога с физических лиц поступило 2143,5 тыс. рублей.</a:t>
            </a:r>
          </a:p>
          <a:p>
            <a:r>
              <a:rPr lang="ru-RU" sz="1600" dirty="0"/>
              <a:t>Налога на добавленную стоимость – 621,1 тыс. рублей</a:t>
            </a:r>
          </a:p>
          <a:p>
            <a:r>
              <a:rPr lang="ru-RU" sz="1600" dirty="0"/>
              <a:t>Налогов на собственность – 256,9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373,0 тыс. рублей</a:t>
            </a:r>
          </a:p>
          <a:p>
            <a:r>
              <a:rPr lang="ru-RU" sz="1600" dirty="0"/>
              <a:t>Безвозмездные поступления составили 5684,5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12182"/>
              </p:ext>
            </p:extLst>
          </p:nvPr>
        </p:nvGraphicFramePr>
        <p:xfrm>
          <a:off x="107504" y="23725"/>
          <a:ext cx="8948400" cy="464746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квартал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3613,0 (45,3%)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4242,0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4362,9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5684,5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(57,3)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9926,5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3516,9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4111,9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4322,9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5628,1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 (70,6%)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130,1 (69,8%)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 (78,3%)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 (71,6%)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 (21,7%)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 (28,4%)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 (70,1%)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 (84,1%)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 (29,9%)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 (15,9%)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 (93,1%)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 (95,0%)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 (6,9%)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 (5,0%)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 (59,8%)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 (60,7%)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8,2 (40,2%)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10,8 (39,3%)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 (63,1%)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 (68,9%)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143,0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8,7 (36,9%)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9,6 (31,1%)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130,9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 (59,4%)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 (59,8%)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10,2 (40,6%)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15,2 (40,2%)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 (83,8%)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 (59,0%)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 (16,2%)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9,8 (41,0%)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005822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На общегосударственную деятельность направлено 1192,9 тыс. рублей</a:t>
            </a:r>
          </a:p>
          <a:p>
            <a:r>
              <a:rPr lang="ru-RU" sz="1600" dirty="0"/>
              <a:t>На жилищно-коммунальное хозяйство  - 843,8 тыс. рублей.</a:t>
            </a:r>
          </a:p>
          <a:p>
            <a:r>
              <a:rPr lang="ru-RU" sz="1600" dirty="0"/>
              <a:t>На образование  - 3458,1 тыс. рублей</a:t>
            </a:r>
          </a:p>
          <a:p>
            <a:r>
              <a:rPr lang="ru-RU" sz="1600" dirty="0"/>
              <a:t>На здравоохранение – 2454,3 тыс. рублей</a:t>
            </a:r>
          </a:p>
          <a:p>
            <a:r>
              <a:rPr lang="ru-RU" sz="1600" dirty="0"/>
              <a:t>На социальную политику – 712,5 тыс. рублей</a:t>
            </a:r>
          </a:p>
          <a:p>
            <a:r>
              <a:rPr lang="ru-RU" sz="1600" dirty="0"/>
              <a:t>На национальную экономику – 294,1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616,9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72903"/>
              </p:ext>
            </p:extLst>
          </p:nvPr>
        </p:nvGraphicFramePr>
        <p:xfrm>
          <a:off x="107504" y="51470"/>
          <a:ext cx="8928992" cy="48509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7325,1 (91,0%)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8837,9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724,8 (9,0%)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736,6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8049,9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9574,5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7195,8 (91,3%)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8660,7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681,5 (8,7%)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684,5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 (74,9%)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177,2 (77,3%)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 (25,1%)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51,8 (22,7%)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 (76,4%)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 (77,4%)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 (23,6%)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 (22,6%)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 (74,7%)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 (75,7%)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 (25,3%)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 (24,3%)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 (80,6%)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 (76,7%)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 (19,4%)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 (23,3%)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 (76,9%)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26,6 (76,0%)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 (23,1%)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 (24,0%)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 (71,2%)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 (78,7%)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9,0 (28,8%)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8,4 (21,3%)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 (71,0%)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 (76,4%)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8,5 (29,0%)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 (23,6%)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 (75,6%)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 (80,1%)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 (24,4%)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 (19,9%)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10398</TotalTime>
  <Words>940</Words>
  <Application>Microsoft Office PowerPoint</Application>
  <PresentationFormat>Экран (16:9)</PresentationFormat>
  <Paragraphs>419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725</cp:revision>
  <cp:lastPrinted>2023-02-21T11:01:11Z</cp:lastPrinted>
  <dcterms:created xsi:type="dcterms:W3CDTF">2013-10-16T05:53:51Z</dcterms:created>
  <dcterms:modified xsi:type="dcterms:W3CDTF">2023-04-27T06:27:07Z</dcterms:modified>
</cp:coreProperties>
</file>